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Sora SemiBold"/>
      <p:regular r:id="rId23"/>
      <p:bold r:id="rId24"/>
    </p:embeddedFont>
    <p:embeddedFont>
      <p:font typeface="IBM Plex Sans Medium"/>
      <p:regular r:id="rId25"/>
      <p:bold r:id="rId26"/>
      <p:italic r:id="rId27"/>
      <p:boldItalic r:id="rId28"/>
    </p:embeddedFont>
    <p:embeddedFont>
      <p:font typeface="Sora Light"/>
      <p:regular r:id="rId29"/>
      <p:bold r:id="rId30"/>
    </p:embeddedFont>
    <p:embeddedFont>
      <p:font typeface="Sora ExtraLight"/>
      <p:regular r:id="rId31"/>
      <p:bold r:id="rId32"/>
    </p:embeddedFont>
    <p:embeddedFont>
      <p:font typeface="Sora"/>
      <p:regular r:id="rId33"/>
      <p:bold r:id="rId34"/>
    </p:embeddedFont>
    <p:embeddedFont>
      <p:font typeface="Sora Medium"/>
      <p:regular r:id="rId35"/>
      <p:bold r:id="rId36"/>
    </p:embeddedFont>
    <p:embeddedFont>
      <p:font typeface="IBM Plex Sans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ExtraLight-regular.fntdata"/><Relationship Id="rId30" Type="http://schemas.openxmlformats.org/officeDocument/2006/relationships/font" Target="fonts/SoraLight-bold.fntdata"/><Relationship Id="rId33" Type="http://schemas.openxmlformats.org/officeDocument/2006/relationships/font" Target="fonts/Sora-regular.fntdata"/><Relationship Id="rId32" Type="http://schemas.openxmlformats.org/officeDocument/2006/relationships/font" Target="fonts/SoraExtraLight-bold.fntdata"/><Relationship Id="rId35" Type="http://schemas.openxmlformats.org/officeDocument/2006/relationships/font" Target="fonts/SoraMedium-regular.fntdata"/><Relationship Id="rId34" Type="http://schemas.openxmlformats.org/officeDocument/2006/relationships/font" Target="fonts/Sora-bold.fntdata"/><Relationship Id="rId37" Type="http://schemas.openxmlformats.org/officeDocument/2006/relationships/font" Target="fonts/IBMPlexSansSemiBold-regular.fntdata"/><Relationship Id="rId36" Type="http://schemas.openxmlformats.org/officeDocument/2006/relationships/font" Target="fonts/SoraMedium-bold.fntdata"/><Relationship Id="rId39" Type="http://schemas.openxmlformats.org/officeDocument/2006/relationships/font" Target="fonts/IBMPlexSansSemiBold-italic.fntdata"/><Relationship Id="rId38" Type="http://schemas.openxmlformats.org/officeDocument/2006/relationships/font" Target="fonts/IBMPlexSansSemiBold-bold.fntdata"/><Relationship Id="rId20" Type="http://schemas.openxmlformats.org/officeDocument/2006/relationships/font" Target="fonts/IBMPlexSans-bold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SoraSemiBold-bold.fntdata"/><Relationship Id="rId23" Type="http://schemas.openxmlformats.org/officeDocument/2006/relationships/font" Target="fonts/SoraSemiBold-regular.fntdata"/><Relationship Id="rId26" Type="http://schemas.openxmlformats.org/officeDocument/2006/relationships/font" Target="fonts/IBMPlexSansMedium-bold.fntdata"/><Relationship Id="rId25" Type="http://schemas.openxmlformats.org/officeDocument/2006/relationships/font" Target="fonts/IBMPlexSansMedium-regular.fntdata"/><Relationship Id="rId28" Type="http://schemas.openxmlformats.org/officeDocument/2006/relationships/font" Target="fonts/IBMPlexSansMedium-boldItalic.fntdata"/><Relationship Id="rId27" Type="http://schemas.openxmlformats.org/officeDocument/2006/relationships/font" Target="fonts/IBMPlexSansMedium-italic.fntdata"/><Relationship Id="rId29" Type="http://schemas.openxmlformats.org/officeDocument/2006/relationships/font" Target="fonts/Sora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BMPlexSa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base.gov/catalog/item/63daa312d34e9fa19a97d9a4" TargetMode="External"/><Relationship Id="rId3" Type="http://schemas.openxmlformats.org/officeDocument/2006/relationships/hyperlink" Target="https://www.sciencebase.gov/catalog/item/60c98620d34e86b9389f3613" TargetMode="External"/><Relationship Id="rId4" Type="http://schemas.openxmlformats.org/officeDocument/2006/relationships/hyperlink" Target="https://www.sciencebase.gov/catalog/item/693258b7d4be0240826e9096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a5ccf03b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a5ccf03b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a5e7b6d66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a5e7b6d66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a5e7b6d66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a5e7b6d66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a5e7b6d66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a5e7b6d66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a5e7b6d66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a5e7b6d66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a5ccf03b8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a5ccf03b8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a5ccf03b8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a5ccf03b8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5ccf03b8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a5ccf03b8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https://www.sciencebase.gov/catalog/item/63daa312d34e9fa19a97d9a4</a:t>
            </a:r>
            <a:r>
              <a:rPr lang="en"/>
              <a:t> zirkel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https://www.sciencebase.gov/catalog/item/60c98620d34e86b9389f3613</a:t>
            </a:r>
            <a:r>
              <a:rPr lang="en"/>
              <a:t> harvard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https://www.sciencebase.gov/catalog/item/693258b7d4be0240826e9096</a:t>
            </a:r>
            <a:r>
              <a:rPr lang="en"/>
              <a:t> wasatch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aeb31fa09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aeb31fa09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Rasterio leverages NumPy's powerful array objects to efficiently handle and manipulate raster data.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a5e7b6d66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a5e7b6d66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a5e7b6d66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a5e7b6d66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a5e7b6d66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a5e7b6d66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a5e7b6d66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a5e7b6d6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5" name="Google Shape;15;p2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7" name="Google Shape;17;p2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9" name="Google Shape;19;p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6" name="Google Shape;36;p2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" name="Google Shape;37;p2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4" name="Google Shape;244;p11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5" name="Google Shape;245;p11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46" name="Google Shape;246;p11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9" name="Google Shape;249;p11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1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1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1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5" name="Google Shape;255;p11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256" name="Google Shape;256;p11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57" name="Google Shape;257;p11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58" name="Google Shape;258;p11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262" name="Google Shape;262;p12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12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12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2" name="Google Shape;272;p12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279" name="Google Shape;279;p13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281" name="Google Shape;281;p13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" name="Google Shape;290;p14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7" name="Google Shape;297;p14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2" name="Google Shape;302;p14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07" name="Google Shape;307;p14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08" name="Google Shape;308;p14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5" name="Google Shape;315;p1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15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0" name="Google Shape;320;p16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16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8" name="Google Shape;328;p16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0" name="Google Shape;330;p16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2" name="Google Shape;332;p16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3" name="Google Shape;333;p16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4" name="Google Shape;334;p16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5" name="Google Shape;335;p16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6" name="Google Shape;336;p16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7" name="Google Shape;337;p16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8" name="Google Shape;338;p16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39" name="Google Shape;339;p16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p17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9" name="Google Shape;349;p17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" name="Google Shape;350;p17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1" name="Google Shape;351;p17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2" name="Google Shape;352;p17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7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7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4" name="Google Shape;364;p18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18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6" name="Google Shape;366;p18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367" name="Google Shape;367;p1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79" name="Google Shape;379;p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83" name="Google Shape;383;p18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5" name="Google Shape;385;p18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8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8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8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92" name="Google Shape;392;p18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4" name="Google Shape;394;p18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5" name="Google Shape;395;p18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18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8" name="Google Shape;408;p19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9" name="Google Shape;409;p19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0" name="Google Shape;410;p19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1" name="Google Shape;411;p19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2" name="Google Shape;412;p19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3" name="Google Shape;413;p19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4" name="Google Shape;414;p19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18" name="Google Shape;418;p20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20" name="Google Shape;420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1" name="Google Shape;421;p20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2" name="Google Shape;422;p20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4" name="Google Shape;424;p20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8" name="Google Shape;428;p20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9" name="Google Shape;429;p20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7" name="Google Shape;47;p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" name="Google Shape;59;p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5" name="Google Shape;65;p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" name="Google Shape;68;p3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" name="Google Shape;69;p3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3" name="Google Shape;73;p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1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34" name="Google Shape;434;p21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5" name="Google Shape;445;p21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50" name="Google Shape;450;p2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21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2" name="Google Shape;452;p21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3" name="Google Shape;453;p21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54" name="Google Shape;454;p21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5" name="Google Shape;455;p21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456" name="Google Shape;456;p2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2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59" name="Google Shape;459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60" name="Google Shape;460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65" name="Google Shape;465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66" name="Google Shape;466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70" name="Google Shape;470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71" name="Google Shape;471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6" name="Google Shape;476;p22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2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479" name="Google Shape;479;p22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2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2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2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3" name="Google Shape;483;p22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4" name="Google Shape;484;p22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5" name="Google Shape;485;p22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3" name="Google Shape;493;p2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3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496" name="Google Shape;496;p23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497" name="Google Shape;497;p23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498" name="Google Shape;498;p23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9" name="Google Shape;499;p23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0" name="Google Shape;500;p23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1" name="Google Shape;501;p23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3" name="Google Shape;503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4" name="Google Shape;50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5" name="Google Shape;50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6" name="Google Shape;50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7" name="Google Shape;50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9" name="Google Shape;509;p23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10" name="Google Shape;510;p23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1" name="Google Shape;51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2" name="Google Shape;51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3" name="Google Shape;51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5" name="Google Shape;515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6" name="Google Shape;51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20" name="Google Shape;520;p23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21" name="Google Shape;521;p23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22" name="Google Shape;522;p2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24" name="Google Shape;52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0" name="Google Shape;530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2" name="Google Shape;53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3" name="Google Shape;53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5" name="Google Shape;535;p2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6" name="Google Shape;53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0" name="Google Shape;540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1" name="Google Shape;541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2" name="Google Shape;542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3" name="Google Shape;543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47" name="Google Shape;547;p2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48" name="Google Shape;548;p23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9" name="Google Shape;549;p23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0" name="Google Shape;550;p23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2" name="Google Shape;552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3" name="Google Shape;553;p23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54" name="Google Shape;554;p23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5" name="Google Shape;555;p23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6" name="Google Shape;556;p23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7" name="Google Shape;557;p23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8" name="Google Shape;558;p23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9" name="Google Shape;559;p23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0" name="Google Shape;560;p23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1" name="Google Shape;561;p23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2" name="Google Shape;562;p23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3" name="Google Shape;563;p23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4" name="Google Shape;564;p23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7" name="Google Shape;567;p24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24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24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24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1" name="Google Shape;571;p24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2" name="Google Shape;572;p24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3" name="Google Shape;573;p24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74" name="Google Shape;574;p2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5" name="Google Shape;575;p24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24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7" name="Google Shape;577;p24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8" name="Google Shape;578;p24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9" name="Google Shape;579;p24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0" name="Google Shape;580;p24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1" name="Google Shape;581;p24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2" name="Google Shape;582;p24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3" name="Google Shape;583;p24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6" name="Google Shape;586;p25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7" name="Google Shape;587;p25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25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9" name="Google Shape;589;p25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0" name="Google Shape;590;p2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2" name="Google Shape;592;p25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6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595" name="Google Shape;595;p26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596" name="Google Shape;596;p26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599" name="Google Shape;599;p26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00" name="Google Shape;600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3" name="Google Shape;603;p26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04" name="Google Shape;604;p26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7" name="Google Shape;607;p26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08" name="Google Shape;608;p26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10" name="Google Shape;610;p26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11" name="Google Shape;611;p2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2" name="Google Shape;612;p26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4" name="Google Shape;614;p26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5" name="Google Shape;615;p26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6" name="Google Shape;616;p26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7" name="Google Shape;617;p26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8" name="Google Shape;618;p26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9" name="Google Shape;619;p26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0" name="Google Shape;620;p26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1" name="Google Shape;621;p26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2" name="Google Shape;622;p2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7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25" name="Google Shape;625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26" name="Google Shape;626;p27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27" name="Google Shape;627;p2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8" name="Google Shape;628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29" name="Google Shape;629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30" name="Google Shape;630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33" name="Google Shape;633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36" name="Google Shape;636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37" name="Google Shape;637;p27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38" name="Google Shape;638;p27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3" name="Google Shape;643;p27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4" name="Google Shape;644;p27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5" name="Google Shape;645;p27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47" name="Google Shape;647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48" name="Google Shape;648;p27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49" name="Google Shape;649;p27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53" name="Google Shape;653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54" name="Google Shape;65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5" name="Google Shape;65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6" name="Google Shape;656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57" name="Google Shape;657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58" name="Google Shape;658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9" name="Google Shape;659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60" name="Google Shape;660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2" name="Google Shape;662;p27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63" name="Google Shape;663;p27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664" name="Google Shape;664;p2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27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6" name="Google Shape;666;p27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7" name="Google Shape;667;p27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8" name="Google Shape;668;p27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9" name="Google Shape;669;p27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27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1" name="Google Shape;671;p27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2" name="Google Shape;672;p27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5" name="Google Shape;675;p28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6" name="Google Shape;676;p28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7" name="Google Shape;677;p28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678" name="Google Shape;678;p2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679" name="Google Shape;679;p2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7" name="Google Shape;687;p2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688" name="Google Shape;688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91" name="Google Shape;691;p2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692" name="Google Shape;692;p2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97" name="Google Shape;697;p28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8" name="Google Shape;698;p28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9" name="Google Shape;699;p28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0" name="Google Shape;700;p28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1" name="Google Shape;701;p2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8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28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28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8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8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8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1" name="Google Shape;711;p29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2" name="Google Shape;712;p29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3" name="Google Shape;713;p29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4" name="Google Shape;714;p29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16" name="Google Shape;716;p2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7" name="Google Shape;717;p29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18" name="Google Shape;718;p29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19" name="Google Shape;719;p29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1" name="Google Shape;721;p29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2" name="Google Shape;722;p29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6" name="Google Shape;726;p29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27" name="Google Shape;727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0" name="Google Shape;730;p29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1" name="Google Shape;731;p29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36" name="Google Shape;736;p29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7" name="Google Shape;737;p29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8" name="Google Shape;738;p29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9" name="Google Shape;739;p29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0" name="Google Shape;740;p29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2" name="Google Shape;742;p29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4" name="Google Shape;744;p29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5" name="Google Shape;745;p29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29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8" name="Google Shape;748;p29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2" name="Google Shape;752;p30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53" name="Google Shape;753;p30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54" name="Google Shape;754;p3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55" name="Google Shape;755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6" name="Google Shape;756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7" name="Google Shape;757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8" name="Google Shape;75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59" name="Google Shape;759;p3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60" name="Google Shape;76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1" name="Google Shape;76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2" name="Google Shape;76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3" name="Google Shape;76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4" name="Google Shape;76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65" name="Google Shape;765;p30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766" name="Google Shape;766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7" name="Google Shape;767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8" name="Google Shape;768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9" name="Google Shape;769;p30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70" name="Google Shape;770;p30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771" name="Google Shape;77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2" name="Google Shape;77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4" name="Google Shape;77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775" name="Google Shape;775;p3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76" name="Google Shape;776;p30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7" name="Google Shape;777;p30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8" name="Google Shape;778;p30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9" name="Google Shape;779;p30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0" name="Google Shape;780;p30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1" name="Google Shape;781;p30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2" name="Google Shape;782;p30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3" name="Google Shape;783;p30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4" name="Google Shape;784;p30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3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77" name="Google Shape;77;p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8" name="Google Shape;78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" name="Google Shape;95;p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1" name="Google Shape;101;p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2" name="Google Shape;102;p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3" name="Google Shape;103;p4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" name="Google Shape;104;p4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4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4" name="Google Shape;7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7" name="Google Shape;797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8" name="Google Shape;798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8" name="Google Shape;80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9" name="Google Shape;80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11" name="Google Shape;111;p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12" name="Google Shape;112;p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3" name="Google Shape;113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18" name="Google Shape;118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9" name="Google Shape;11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4" name="Google Shape;124;p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5" name="Google Shape;125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0" name="Google Shape;130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1" name="Google Shape;13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6" name="Google Shape;136;p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3" name="Google Shape;143;p5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44" name="Google Shape;14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8" name="Google Shape;148;p5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58" name="Google Shape;158;p5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59" name="Google Shape;159;p5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2" name="Google Shape;162;p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64" name="Google Shape;164;p5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5" name="Google Shape;165;p5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6" name="Google Shape;816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7" name="Google Shape;817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8" name="Google Shape;818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4" name="Google Shape;824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8" name="Google Shape;828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9" name="Google Shape;829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4" name="Google Shape;834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1" name="Google Shape;841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2" name="Google Shape;842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1" name="Google Shape;851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4" name="Google Shape;854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9" name="Google Shape;859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2" name="Google Shape;862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7" name="Google Shape;8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0" name="Google Shape;870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1" name="Google Shape;881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6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9" name="Google Shape;169;p6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72" name="Google Shape;172;p6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6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6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8" name="Google Shape;178;p6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9" name="Google Shape;179;p6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0" name="Google Shape;180;p6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181" name="Google Shape;181;p6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6" name="Google Shape;186;p7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9" name="Google Shape;189;p7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195" name="Google Shape;195;p8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96" name="Google Shape;196;p8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03" name="Google Shape;203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08" name="Google Shape;208;p8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09" name="Google Shape;209;p8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8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1" name="Google Shape;211;p8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2" name="Google Shape;212;p8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3" name="Google Shape;213;p8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4" name="Google Shape;214;p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9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23" name="Google Shape;223;p1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24" name="Google Shape;224;p1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34" name="Google Shape;234;p1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35" name="Google Shape;235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39" name="Google Shape;239;p1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1" name="Google Shape;241;p1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pps.nationalmap.gov/downloader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hyperlink" Target="https://www.sciencebase.gov/catalog/item/63daa312d34e9fa19a97d9a4" TargetMode="External"/><Relationship Id="rId7" Type="http://schemas.openxmlformats.org/officeDocument/2006/relationships/hyperlink" Target="https://www.sciencebase.gov/catalog/item/60c98620d34e86b9389f3613" TargetMode="External"/><Relationship Id="rId8" Type="http://schemas.openxmlformats.org/officeDocument/2006/relationships/hyperlink" Target="https://www.sciencebase.gov/catalog/item/693258b7d4be0240826e909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CMPT 306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89" name="Google Shape;889;p51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Mountain Paths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0" name="Google Shape;890;p51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Heidi Andre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0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</p:txBody>
      </p:sp>
      <p:sp>
        <p:nvSpPr>
          <p:cNvPr id="977" name="Google Shape;977;p60"/>
          <p:cNvSpPr txBox="1"/>
          <p:nvPr>
            <p:ph type="title"/>
          </p:nvPr>
        </p:nvSpPr>
        <p:spPr>
          <a:xfrm>
            <a:off x="0" y="402775"/>
            <a:ext cx="4390500" cy="1603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Harvard</a:t>
            </a:r>
            <a:endParaRPr sz="5500"/>
          </a:p>
        </p:txBody>
      </p:sp>
      <p:pic>
        <p:nvPicPr>
          <p:cNvPr id="978" name="Google Shape;978;p60" title="harvard_elevation.png"/>
          <p:cNvPicPr preferRelativeResize="0"/>
          <p:nvPr/>
        </p:nvPicPr>
        <p:blipFill rotWithShape="1">
          <a:blip r:embed="rId3">
            <a:alphaModFix/>
          </a:blip>
          <a:srcRect b="9188" l="4944" r="8617" t="10211"/>
          <a:stretch/>
        </p:blipFill>
        <p:spPr>
          <a:xfrm>
            <a:off x="3484313" y="93150"/>
            <a:ext cx="2175376" cy="2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0" title="Screenshot 2025-12-08 at 9.15.0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350" y="228600"/>
            <a:ext cx="2326700" cy="23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60" title="Screenshot 2025-12-08 at 9.16.4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350" y="2688588"/>
            <a:ext cx="2326700" cy="2334137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60"/>
          <p:cNvSpPr txBox="1"/>
          <p:nvPr>
            <p:ph idx="5" type="title"/>
          </p:nvPr>
        </p:nvSpPr>
        <p:spPr>
          <a:xfrm>
            <a:off x="4197200" y="2134500"/>
            <a:ext cx="21225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Greedy with middle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82" name="Google Shape;982;p60"/>
          <p:cNvSpPr txBox="1"/>
          <p:nvPr>
            <p:ph idx="5" type="title"/>
          </p:nvPr>
        </p:nvSpPr>
        <p:spPr>
          <a:xfrm>
            <a:off x="4197200" y="2794025"/>
            <a:ext cx="21225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AStar with middle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983" name="Google Shape;983;p60" title="Screenshot 2025-12-08 at 9.20.04 PM.png"/>
          <p:cNvPicPr preferRelativeResize="0"/>
          <p:nvPr/>
        </p:nvPicPr>
        <p:blipFill rotWithShape="1">
          <a:blip r:embed="rId6">
            <a:alphaModFix/>
          </a:blip>
          <a:srcRect b="59" l="0" r="0" t="69"/>
          <a:stretch/>
        </p:blipFill>
        <p:spPr>
          <a:xfrm>
            <a:off x="91959" y="1076825"/>
            <a:ext cx="2310440" cy="23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0" title="Screenshot 2025-12-08 at 9.19.23 PM.png"/>
          <p:cNvPicPr preferRelativeResize="0"/>
          <p:nvPr/>
        </p:nvPicPr>
        <p:blipFill rotWithShape="1">
          <a:blip r:embed="rId7">
            <a:alphaModFix/>
          </a:blip>
          <a:srcRect b="0" l="189" r="189" t="0"/>
          <a:stretch/>
        </p:blipFill>
        <p:spPr>
          <a:xfrm>
            <a:off x="2463975" y="2700446"/>
            <a:ext cx="2326700" cy="234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60"/>
          <p:cNvSpPr txBox="1"/>
          <p:nvPr>
            <p:ph idx="5" type="title"/>
          </p:nvPr>
        </p:nvSpPr>
        <p:spPr>
          <a:xfrm>
            <a:off x="2402400" y="2145338"/>
            <a:ext cx="21225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Greedy with lowest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86" name="Google Shape;986;p60"/>
          <p:cNvSpPr txBox="1"/>
          <p:nvPr>
            <p:ph idx="5" type="title"/>
          </p:nvPr>
        </p:nvSpPr>
        <p:spPr>
          <a:xfrm>
            <a:off x="341475" y="3503325"/>
            <a:ext cx="21225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AStar with lowest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1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Wasatch</a:t>
            </a:r>
            <a:endParaRPr/>
          </a:p>
        </p:txBody>
      </p:sp>
      <p:sp>
        <p:nvSpPr>
          <p:cNvPr id="992" name="Google Shape;992;p61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</p:txBody>
      </p:sp>
      <p:pic>
        <p:nvPicPr>
          <p:cNvPr id="993" name="Google Shape;993;p61" title="wasatch_elevation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5" y="1187225"/>
            <a:ext cx="3838024" cy="383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1" title="Screenshot 2025-12-08 at 9.22.58 PM.png"/>
          <p:cNvPicPr preferRelativeResize="0"/>
          <p:nvPr/>
        </p:nvPicPr>
        <p:blipFill rotWithShape="1">
          <a:blip r:embed="rId4">
            <a:alphaModFix/>
          </a:blip>
          <a:srcRect b="0" l="99" r="89" t="0"/>
          <a:stretch/>
        </p:blipFill>
        <p:spPr>
          <a:xfrm>
            <a:off x="5133424" y="228591"/>
            <a:ext cx="3838022" cy="38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2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Wasatch</a:t>
            </a:r>
            <a:endParaRPr/>
          </a:p>
        </p:txBody>
      </p:sp>
      <p:sp>
        <p:nvSpPr>
          <p:cNvPr id="1000" name="Google Shape;1000;p62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</p:txBody>
      </p:sp>
      <p:pic>
        <p:nvPicPr>
          <p:cNvPr id="1001" name="Google Shape;1001;p62" title="wasatch_elevation.png"/>
          <p:cNvPicPr preferRelativeResize="0"/>
          <p:nvPr/>
        </p:nvPicPr>
        <p:blipFill rotWithShape="1">
          <a:blip r:embed="rId3">
            <a:alphaModFix/>
          </a:blip>
          <a:srcRect b="1114" l="0" r="0" t="1124"/>
          <a:stretch/>
        </p:blipFill>
        <p:spPr>
          <a:xfrm>
            <a:off x="3510750" y="24963"/>
            <a:ext cx="2122500" cy="207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2" title="Screenshot 2025-12-08 at 9.24.45 PM.png"/>
          <p:cNvPicPr preferRelativeResize="0"/>
          <p:nvPr/>
        </p:nvPicPr>
        <p:blipFill rotWithShape="1">
          <a:blip r:embed="rId4">
            <a:alphaModFix/>
          </a:blip>
          <a:srcRect b="445" l="0" r="0" t="445"/>
          <a:stretch/>
        </p:blipFill>
        <p:spPr>
          <a:xfrm>
            <a:off x="6319700" y="161200"/>
            <a:ext cx="2326702" cy="231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2" title="Screenshot 2025-12-08 at 9.25.24 PM.png"/>
          <p:cNvPicPr preferRelativeResize="0"/>
          <p:nvPr/>
        </p:nvPicPr>
        <p:blipFill rotWithShape="1">
          <a:blip r:embed="rId5">
            <a:alphaModFix/>
          </a:blip>
          <a:srcRect b="189" l="0" r="0" t="189"/>
          <a:stretch/>
        </p:blipFill>
        <p:spPr>
          <a:xfrm>
            <a:off x="6319701" y="2709375"/>
            <a:ext cx="2326694" cy="232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62"/>
          <p:cNvSpPr txBox="1"/>
          <p:nvPr>
            <p:ph idx="6" type="title"/>
          </p:nvPr>
        </p:nvSpPr>
        <p:spPr>
          <a:xfrm>
            <a:off x="4197200" y="2134500"/>
            <a:ext cx="2122500" cy="531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Greedy with middle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05" name="Google Shape;1005;p62"/>
          <p:cNvSpPr txBox="1"/>
          <p:nvPr>
            <p:ph idx="6" type="title"/>
          </p:nvPr>
        </p:nvSpPr>
        <p:spPr>
          <a:xfrm>
            <a:off x="4247150" y="2769775"/>
            <a:ext cx="2122500" cy="531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AStar with middle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1006" name="Google Shape;1006;p62" title="Screenshot 2025-12-08 at 9.26.48 PM.png"/>
          <p:cNvPicPr preferRelativeResize="0"/>
          <p:nvPr/>
        </p:nvPicPr>
        <p:blipFill rotWithShape="1">
          <a:blip r:embed="rId6">
            <a:alphaModFix/>
          </a:blip>
          <a:srcRect b="0" l="288" r="278" t="0"/>
          <a:stretch/>
        </p:blipFill>
        <p:spPr>
          <a:xfrm>
            <a:off x="91959" y="1076825"/>
            <a:ext cx="2310439" cy="23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62" title="Screenshot 2025-12-08 at 9.26.13 PM.png"/>
          <p:cNvPicPr preferRelativeResize="0"/>
          <p:nvPr/>
        </p:nvPicPr>
        <p:blipFill rotWithShape="1">
          <a:blip r:embed="rId7">
            <a:alphaModFix/>
          </a:blip>
          <a:srcRect b="0" l="602" r="602" t="0"/>
          <a:stretch/>
        </p:blipFill>
        <p:spPr>
          <a:xfrm>
            <a:off x="2463975" y="2700446"/>
            <a:ext cx="2326700" cy="234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>
            <p:ph idx="6" type="title"/>
          </p:nvPr>
        </p:nvSpPr>
        <p:spPr>
          <a:xfrm>
            <a:off x="2278325" y="2134488"/>
            <a:ext cx="2122500" cy="531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Greedy with lowest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09" name="Google Shape;1009;p62"/>
          <p:cNvSpPr txBox="1"/>
          <p:nvPr>
            <p:ph idx="6" type="title"/>
          </p:nvPr>
        </p:nvSpPr>
        <p:spPr>
          <a:xfrm>
            <a:off x="341475" y="3503325"/>
            <a:ext cx="2122500" cy="531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AStar with lowest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3"/>
          <p:cNvSpPr txBox="1"/>
          <p:nvPr>
            <p:ph type="title"/>
          </p:nvPr>
        </p:nvSpPr>
        <p:spPr>
          <a:xfrm>
            <a:off x="165300" y="1822050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015" name="Google Shape;1015;p6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2"/>
          <p:cNvSpPr txBox="1"/>
          <p:nvPr>
            <p:ph type="title"/>
          </p:nvPr>
        </p:nvSpPr>
        <p:spPr>
          <a:xfrm>
            <a:off x="115025" y="2313525"/>
            <a:ext cx="22338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97" name="Google Shape;897;p52"/>
          <p:cNvSpPr txBox="1"/>
          <p:nvPr>
            <p:ph idx="1" type="subTitle"/>
          </p:nvPr>
        </p:nvSpPr>
        <p:spPr>
          <a:xfrm>
            <a:off x="115025" y="3090225"/>
            <a:ext cx="5965800" cy="14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Takes elevation data from GeoTiff a downloaded image.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Finds a path across the image using either Greedy (red) or A* (yellow) algorithm.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Displays path on greyscale visualization of elevation data.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Plots line across the image, color of line based on algorithm used.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3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Step 1</a:t>
            </a:r>
            <a:endParaRPr sz="1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Go to the </a:t>
            </a:r>
            <a:r>
              <a:rPr lang="en" u="sng">
                <a:solidFill>
                  <a:schemeClr val="hlink"/>
                </a:solidFill>
                <a:latin typeface="Sora Light"/>
                <a:ea typeface="Sora Light"/>
                <a:cs typeface="Sora Light"/>
                <a:sym typeface="Sora Light"/>
                <a:hlinkClick r:id="rId3"/>
              </a:rPr>
              <a:t>USGS National Map Downloader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. Use the “Extent” tool to select an area on the map. 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03" name="Google Shape;903;p53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Step 3</a:t>
            </a:r>
            <a:endParaRPr sz="1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Click the blue “Search Products” button and scroll until you see an image that fits the area you want to look at.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04" name="Google Shape;904;p53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Step 2</a:t>
            </a:r>
            <a:endParaRPr sz="1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In the data section select “Elevation Products (3D Elevation Program Products and Services)”. For the purposes of this project I chose the 1-meter DEM option.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05" name="Google Shape;905;p53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GeoTiff Downloading Steps</a:t>
            </a:r>
            <a:endParaRPr/>
          </a:p>
        </p:txBody>
      </p:sp>
      <p:sp>
        <p:nvSpPr>
          <p:cNvPr id="906" name="Google Shape;906;p53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</p:txBody>
      </p:sp>
      <p:sp>
        <p:nvSpPr>
          <p:cNvPr id="907" name="Google Shape;907;p53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USGS National Map</a:t>
            </a:r>
            <a:endParaRPr/>
          </a:p>
        </p:txBody>
      </p:sp>
      <p:sp>
        <p:nvSpPr>
          <p:cNvPr id="908" name="Google Shape;908;p53"/>
          <p:cNvSpPr/>
          <p:nvPr/>
        </p:nvSpPr>
        <p:spPr>
          <a:xfrm flipH="1" rot="10800000">
            <a:off x="3820750" y="1627625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09" name="Google Shape;909;p53" title="Screenshot 2025-12-08 at 1.14.1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5371"/>
            <a:ext cx="2142025" cy="67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3" title="Screenshot 2025-12-08 at 1.14.2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676" y="3647078"/>
            <a:ext cx="1665300" cy="112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3" title="Screenshot 2025-12-08 at 1.17.25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3301" y="3020974"/>
            <a:ext cx="1665301" cy="18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3" title="Screenshot 2025-12-08 at 1.19.00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8925" y="3020975"/>
            <a:ext cx="1665301" cy="17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4"/>
          <p:cNvSpPr txBox="1"/>
          <p:nvPr>
            <p:ph idx="2" type="body"/>
          </p:nvPr>
        </p:nvSpPr>
        <p:spPr>
          <a:xfrm>
            <a:off x="5778925" y="2720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Mount Zirkel Wilderness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40.729 °N 106.776° W to 40.637 °N 106.655 °W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Routt National Forest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18" name="Google Shape;918;p54"/>
          <p:cNvSpPr txBox="1"/>
          <p:nvPr>
            <p:ph idx="1" type="body"/>
          </p:nvPr>
        </p:nvSpPr>
        <p:spPr>
          <a:xfrm>
            <a:off x="5778925" y="1318238"/>
            <a:ext cx="2896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Mount Harvard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38.931 °N, 106.384 °W to 38.840 °N, 106.267 °W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Sawatch Range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19" name="Google Shape;919;p5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</p:txBody>
      </p:sp>
      <p:sp>
        <p:nvSpPr>
          <p:cNvPr id="920" name="Google Shape;920;p54"/>
          <p:cNvSpPr txBox="1"/>
          <p:nvPr>
            <p:ph idx="3" type="title"/>
          </p:nvPr>
        </p:nvSpPr>
        <p:spPr>
          <a:xfrm>
            <a:off x="115025" y="502775"/>
            <a:ext cx="3905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of Interest</a:t>
            </a:r>
            <a:endParaRPr/>
          </a:p>
        </p:txBody>
      </p:sp>
      <p:sp>
        <p:nvSpPr>
          <p:cNvPr id="921" name="Google Shape;921;p54"/>
          <p:cNvSpPr txBox="1"/>
          <p:nvPr>
            <p:ph idx="2" type="body"/>
          </p:nvPr>
        </p:nvSpPr>
        <p:spPr>
          <a:xfrm>
            <a:off x="5778925" y="2438650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Wasatch Mountain Range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40.469 °N 111.472 °W to 40.379 ° N 111.353 °W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Deer Creek Reservoir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922" name="Google Shape;9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25" y="1102200"/>
            <a:ext cx="2555227" cy="17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458" y="2318000"/>
            <a:ext cx="2703092" cy="175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3337800"/>
            <a:ext cx="2627152" cy="1751982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54"/>
          <p:cNvSpPr txBox="1"/>
          <p:nvPr/>
        </p:nvSpPr>
        <p:spPr>
          <a:xfrm>
            <a:off x="5778925" y="3769826"/>
            <a:ext cx="3180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Links to Downloads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</a:pPr>
            <a:r>
              <a:rPr lang="en" sz="1000" u="sng">
                <a:solidFill>
                  <a:schemeClr val="hlink"/>
                </a:solidFill>
                <a:latin typeface="Sora Light"/>
                <a:ea typeface="Sora Light"/>
                <a:cs typeface="Sora Light"/>
                <a:sym typeface="Sora Light"/>
                <a:hlinkClick r:id="rId6"/>
              </a:rPr>
              <a:t>Zirkel</a:t>
            </a:r>
            <a:endParaRPr sz="10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</a:pPr>
            <a:r>
              <a:rPr lang="en" sz="1000" u="sng">
                <a:solidFill>
                  <a:schemeClr val="hlink"/>
                </a:solidFill>
                <a:latin typeface="Sora Light"/>
                <a:ea typeface="Sora Light"/>
                <a:cs typeface="Sora Light"/>
                <a:sym typeface="Sora Light"/>
                <a:hlinkClick r:id="rId7"/>
              </a:rPr>
              <a:t>Harvard</a:t>
            </a:r>
            <a:endParaRPr sz="10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</a:pPr>
            <a:r>
              <a:rPr lang="en" sz="1000" u="sng">
                <a:solidFill>
                  <a:schemeClr val="hlink"/>
                </a:solidFill>
                <a:latin typeface="Sora Light"/>
                <a:ea typeface="Sora Light"/>
                <a:cs typeface="Sora Light"/>
                <a:sym typeface="Sora Light"/>
                <a:hlinkClick r:id="rId8"/>
              </a:rPr>
              <a:t>Wasatch</a:t>
            </a:r>
            <a:endParaRPr sz="10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5"/>
          <p:cNvSpPr txBox="1"/>
          <p:nvPr>
            <p:ph type="title"/>
          </p:nvPr>
        </p:nvSpPr>
        <p:spPr>
          <a:xfrm>
            <a:off x="115025" y="502775"/>
            <a:ext cx="22149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</p:txBody>
      </p:sp>
      <p:sp>
        <p:nvSpPr>
          <p:cNvPr id="931" name="Google Shape;931;p55"/>
          <p:cNvSpPr txBox="1"/>
          <p:nvPr>
            <p:ph idx="1" type="body"/>
          </p:nvPr>
        </p:nvSpPr>
        <p:spPr>
          <a:xfrm>
            <a:off x="3016413" y="632250"/>
            <a:ext cx="19842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Libraries used in useMountain.py and drawPath.py</a:t>
            </a: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.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r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asterio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n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umpy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h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eapq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m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atplotlib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PIL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32" name="Google Shape;932;p5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</p:txBody>
      </p:sp>
      <p:sp>
        <p:nvSpPr>
          <p:cNvPr id="933" name="Google Shape;933;p55"/>
          <p:cNvSpPr txBox="1"/>
          <p:nvPr/>
        </p:nvSpPr>
        <p:spPr>
          <a:xfrm>
            <a:off x="5687100" y="587150"/>
            <a:ext cx="3228300" cy="19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Rasterio is a Python library used to access </a:t>
            </a:r>
            <a:r>
              <a:rPr lang="en" sz="1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geospatial</a:t>
            </a:r>
            <a:r>
              <a:rPr lang="en" sz="1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raster data.</a:t>
            </a:r>
            <a:endParaRPr sz="16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PIL stands for Python Imaging Library used for image manipulation.</a:t>
            </a:r>
            <a:endParaRPr sz="16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</p:txBody>
      </p:sp>
      <p:sp>
        <p:nvSpPr>
          <p:cNvPr id="939" name="Google Shape;939;p56"/>
          <p:cNvSpPr txBox="1"/>
          <p:nvPr>
            <p:ph idx="4294967295" type="subTitle"/>
          </p:nvPr>
        </p:nvSpPr>
        <p:spPr>
          <a:xfrm>
            <a:off x="165375" y="1633800"/>
            <a:ext cx="4112400" cy="28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Similar set up to eight puzzle and AStar maze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Successors are the pixels up to the right, down to the right, and straight forward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Manhattan distance calculation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Heuristic value calculated by absolute value of elevation difference times column difference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Dictionary for tracking visiting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End goal is at the lowest point at the rightmost column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ra Light"/>
              <a:buChar char="●"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Goal test is true is it reaches the rightmost column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40" name="Google Shape;940;p56"/>
          <p:cNvSpPr txBox="1"/>
          <p:nvPr>
            <p:ph idx="1" type="body"/>
          </p:nvPr>
        </p:nvSpPr>
        <p:spPr>
          <a:xfrm>
            <a:off x="115025" y="908975"/>
            <a:ext cx="29484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Algorithms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7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Zirkel</a:t>
            </a:r>
            <a:endParaRPr/>
          </a:p>
        </p:txBody>
      </p:sp>
      <p:sp>
        <p:nvSpPr>
          <p:cNvPr id="946" name="Google Shape;946;p57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</p:txBody>
      </p:sp>
      <p:pic>
        <p:nvPicPr>
          <p:cNvPr id="947" name="Google Shape;947;p57" title="zirkel_elev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25" y="1187225"/>
            <a:ext cx="3838024" cy="383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7" title="Screenshot 2025-12-08 at 8.47.2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424" y="228591"/>
            <a:ext cx="3838023" cy="383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Zirkel</a:t>
            </a:r>
            <a:endParaRPr/>
          </a:p>
        </p:txBody>
      </p:sp>
      <p:sp>
        <p:nvSpPr>
          <p:cNvPr id="954" name="Google Shape;954;p5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</p:txBody>
      </p:sp>
      <p:pic>
        <p:nvPicPr>
          <p:cNvPr id="955" name="Google Shape;955;p58" title="zirkel_elevation.png"/>
          <p:cNvPicPr preferRelativeResize="0"/>
          <p:nvPr/>
        </p:nvPicPr>
        <p:blipFill rotWithShape="1">
          <a:blip r:embed="rId3">
            <a:alphaModFix/>
          </a:blip>
          <a:srcRect b="8853" l="5898" r="10321" t="9246"/>
          <a:stretch/>
        </p:blipFill>
        <p:spPr>
          <a:xfrm>
            <a:off x="3510750" y="24963"/>
            <a:ext cx="2122500" cy="207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8" title="Screenshot 2025-12-08 at 8.50.2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700" y="161200"/>
            <a:ext cx="2326701" cy="231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 title="Screenshot 2025-12-08 at 8.52.0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9701" y="2709375"/>
            <a:ext cx="2326694" cy="23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58"/>
          <p:cNvSpPr txBox="1"/>
          <p:nvPr>
            <p:ph idx="6" type="title"/>
          </p:nvPr>
        </p:nvSpPr>
        <p:spPr>
          <a:xfrm>
            <a:off x="4197200" y="2134500"/>
            <a:ext cx="2122500" cy="531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Greedy with middle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59" name="Google Shape;959;p58"/>
          <p:cNvSpPr txBox="1"/>
          <p:nvPr>
            <p:ph idx="6" type="title"/>
          </p:nvPr>
        </p:nvSpPr>
        <p:spPr>
          <a:xfrm>
            <a:off x="4247150" y="2769775"/>
            <a:ext cx="2122500" cy="531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AStar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 with middle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960" name="Google Shape;960;p58" title="Screenshot 2025-12-08 at 8.59.38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59" y="1076825"/>
            <a:ext cx="2310440" cy="23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 title="Screenshot 2025-12-08 at 9.00.51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3975" y="2700446"/>
            <a:ext cx="2326701" cy="234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58"/>
          <p:cNvSpPr txBox="1"/>
          <p:nvPr>
            <p:ph idx="6" type="title"/>
          </p:nvPr>
        </p:nvSpPr>
        <p:spPr>
          <a:xfrm>
            <a:off x="2278325" y="2134488"/>
            <a:ext cx="2122500" cy="531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Greedy with lowest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63" name="Google Shape;963;p58"/>
          <p:cNvSpPr txBox="1"/>
          <p:nvPr>
            <p:ph idx="6" type="title"/>
          </p:nvPr>
        </p:nvSpPr>
        <p:spPr>
          <a:xfrm>
            <a:off x="341475" y="3503325"/>
            <a:ext cx="2122500" cy="531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AStar</a:t>
            </a:r>
            <a:r>
              <a:rPr lang="en" sz="1200">
                <a:latin typeface="Sora Light"/>
                <a:ea typeface="Sora Light"/>
                <a:cs typeface="Sora Light"/>
                <a:sym typeface="Sora Light"/>
              </a:rPr>
              <a:t> with lowest starting point</a:t>
            </a:r>
            <a:endParaRPr sz="1200"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9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CMPT 306</a:t>
            </a:r>
            <a:endParaRPr/>
          </a:p>
        </p:txBody>
      </p:sp>
      <p:sp>
        <p:nvSpPr>
          <p:cNvPr id="969" name="Google Shape;969;p59"/>
          <p:cNvSpPr txBox="1"/>
          <p:nvPr>
            <p:ph type="title"/>
          </p:nvPr>
        </p:nvSpPr>
        <p:spPr>
          <a:xfrm>
            <a:off x="0" y="402775"/>
            <a:ext cx="4390500" cy="1603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Harvard</a:t>
            </a:r>
            <a:endParaRPr sz="5500"/>
          </a:p>
        </p:txBody>
      </p:sp>
      <p:pic>
        <p:nvPicPr>
          <p:cNvPr id="970" name="Google Shape;970;p59" title="Screenshot 2025-12-08 at 9.10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225" y="197825"/>
            <a:ext cx="3838024" cy="387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9" title="harvard_elev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504" y="1187225"/>
            <a:ext cx="3838024" cy="383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